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A0B233-B69F-4226-AA0B-A60F4FEFC47B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50FB6A-092F-4422-848A-C6C63D842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935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4275" y="1143364"/>
            <a:ext cx="4489450" cy="3086791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A069D47E-F321-41C8-9287-0CAA32D8A81E}" type="slidenum">
              <a:rPr lang="en-IN" altLang="en-US" smtClean="0">
                <a:solidFill>
                  <a:srgbClr val="000000"/>
                </a:solidFill>
              </a:rPr>
              <a:pPr/>
              <a:t>1</a:t>
            </a:fld>
            <a:endParaRPr lang="en-IN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130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9" descr="adv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" y="195263"/>
            <a:ext cx="1066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152400" y="6477000"/>
            <a:ext cx="883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6" name="Rectangle 40"/>
          <p:cNvSpPr>
            <a:spLocks noChangeArrowheads="1"/>
          </p:cNvSpPr>
          <p:nvPr/>
        </p:nvSpPr>
        <p:spPr bwMode="auto">
          <a:xfrm>
            <a:off x="3205163" y="838200"/>
            <a:ext cx="5786437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:- </a:t>
            </a:r>
            <a:r>
              <a:rPr lang="en-US" sz="1050" b="1" dirty="0">
                <a:latin typeface="Calibri" pitchFamily="34" charset="0"/>
                <a:cs typeface="Calibri" pitchFamily="34" charset="0"/>
              </a:rPr>
              <a:t> Pin Design to be Change</a:t>
            </a:r>
            <a:r>
              <a:rPr lang="en-US" sz="1050" b="1" dirty="0">
                <a:latin typeface="Calibri" pitchFamily="34" charset="0"/>
                <a:cs typeface="Arial" charset="0"/>
              </a:rPr>
              <a:t>.</a:t>
            </a:r>
          </a:p>
        </p:txBody>
      </p:sp>
      <p:sp>
        <p:nvSpPr>
          <p:cNvPr id="6150" name="Rectangle 2"/>
          <p:cNvSpPr>
            <a:spLocks noChangeArrowheads="1"/>
          </p:cNvSpPr>
          <p:nvPr/>
        </p:nvSpPr>
        <p:spPr bwMode="auto">
          <a:xfrm>
            <a:off x="158750" y="152400"/>
            <a:ext cx="883285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158750" y="152400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06550" y="1524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NO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10</a:t>
            </a:r>
            <a:endParaRPr 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606550" y="3048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</a:t>
            </a:r>
            <a:r>
              <a:rPr lang="en-US" sz="1050" dirty="0">
                <a:latin typeface="Calibri" pitchFamily="34" charset="0"/>
                <a:cs typeface="Calibri" pitchFamily="34" charset="0"/>
              </a:rPr>
              <a:t> Achiever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1606550" y="4572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MACHINE  SHOP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58750" y="6096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CELL:- </a:t>
            </a:r>
            <a:r>
              <a:rPr lang="en-US" sz="1050" b="1" dirty="0">
                <a:latin typeface="Calibri" pitchFamily="34" charset="0"/>
                <a:cs typeface="Arial" charset="0"/>
              </a:rPr>
              <a:t>D/C</a:t>
            </a:r>
            <a:r>
              <a:rPr lang="en-US" sz="105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 </a:t>
            </a: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1301750" y="609600"/>
            <a:ext cx="1903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NAME:- </a:t>
            </a:r>
            <a:r>
              <a:rPr lang="en-US" sz="1050" b="1" dirty="0">
                <a:latin typeface="Calibri" pitchFamily="34" charset="0"/>
                <a:cs typeface="Arial" charset="0"/>
              </a:rPr>
              <a:t>A189 D/C</a:t>
            </a: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3586163" y="152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3586163" y="304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3586163" y="457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3205163" y="609600"/>
            <a:ext cx="31210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</a:t>
            </a:r>
            <a:r>
              <a:rPr lang="en-US" sz="1050" b="1" dirty="0">
                <a:latin typeface="Calibri" pitchFamily="34" charset="0"/>
                <a:cs typeface="Arial" charset="0"/>
              </a:rPr>
              <a:t>:-  VMC WINNER</a:t>
            </a: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6326188" y="609600"/>
            <a:ext cx="26654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sz="1050" b="1" dirty="0">
                <a:latin typeface="Calibri" pitchFamily="34" charset="0"/>
                <a:cs typeface="Arial" charset="0"/>
              </a:rPr>
              <a:t>Profile milling</a:t>
            </a:r>
            <a:endParaRPr lang="en-US" sz="1050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62" name="Rectangle 14"/>
          <p:cNvSpPr>
            <a:spLocks noChangeArrowheads="1"/>
          </p:cNvSpPr>
          <p:nvPr/>
        </p:nvSpPr>
        <p:spPr bwMode="auto">
          <a:xfrm>
            <a:off x="4803775" y="152400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6163" name="Rectangle 15"/>
          <p:cNvSpPr>
            <a:spLocks noChangeArrowheads="1"/>
          </p:cNvSpPr>
          <p:nvPr/>
        </p:nvSpPr>
        <p:spPr bwMode="auto">
          <a:xfrm>
            <a:off x="7240588" y="152400"/>
            <a:ext cx="175101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15" name="WordArt 16"/>
          <p:cNvSpPr>
            <a:spLocks noChangeArrowheads="1" noChangeShapeType="1" noTextEdit="1"/>
          </p:cNvSpPr>
          <p:nvPr/>
        </p:nvSpPr>
        <p:spPr bwMode="auto">
          <a:xfrm>
            <a:off x="7316788" y="228600"/>
            <a:ext cx="1598612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IN" sz="105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/>
              </a:rPr>
              <a:t>KAIZEN  IDEA SHEET</a:t>
            </a:r>
          </a:p>
        </p:txBody>
      </p:sp>
      <p:sp>
        <p:nvSpPr>
          <p:cNvPr id="6165" name="Rectangle 17"/>
          <p:cNvSpPr>
            <a:spLocks noChangeArrowheads="1"/>
          </p:cNvSpPr>
          <p:nvPr/>
        </p:nvSpPr>
        <p:spPr bwMode="auto">
          <a:xfrm>
            <a:off x="51085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6166" name="Rectangle 18"/>
          <p:cNvSpPr>
            <a:spLocks noChangeArrowheads="1"/>
          </p:cNvSpPr>
          <p:nvPr/>
        </p:nvSpPr>
        <p:spPr bwMode="auto">
          <a:xfrm>
            <a:off x="54133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6167" name="Rectangle 19"/>
          <p:cNvSpPr>
            <a:spLocks noChangeArrowheads="1"/>
          </p:cNvSpPr>
          <p:nvPr/>
        </p:nvSpPr>
        <p:spPr bwMode="auto">
          <a:xfrm>
            <a:off x="5718175" y="1524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6168" name="Rectangle 20"/>
          <p:cNvSpPr>
            <a:spLocks noChangeArrowheads="1"/>
          </p:cNvSpPr>
          <p:nvPr/>
        </p:nvSpPr>
        <p:spPr bwMode="auto">
          <a:xfrm>
            <a:off x="60213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6169" name="Rectangle 21"/>
          <p:cNvSpPr>
            <a:spLocks noChangeArrowheads="1"/>
          </p:cNvSpPr>
          <p:nvPr/>
        </p:nvSpPr>
        <p:spPr bwMode="auto">
          <a:xfrm>
            <a:off x="63261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6170" name="Rectangle 22"/>
          <p:cNvSpPr>
            <a:spLocks noChangeArrowheads="1"/>
          </p:cNvSpPr>
          <p:nvPr/>
        </p:nvSpPr>
        <p:spPr bwMode="auto">
          <a:xfrm>
            <a:off x="6630988" y="1524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6171" name="Rectangle 23"/>
          <p:cNvSpPr>
            <a:spLocks noChangeArrowheads="1"/>
          </p:cNvSpPr>
          <p:nvPr/>
        </p:nvSpPr>
        <p:spPr bwMode="auto">
          <a:xfrm>
            <a:off x="69357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6172" name="Rectangle 24"/>
          <p:cNvSpPr>
            <a:spLocks noChangeArrowheads="1"/>
          </p:cNvSpPr>
          <p:nvPr/>
        </p:nvSpPr>
        <p:spPr bwMode="auto">
          <a:xfrm>
            <a:off x="48037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3" name="Rectangle 25"/>
          <p:cNvSpPr>
            <a:spLocks noChangeArrowheads="1"/>
          </p:cNvSpPr>
          <p:nvPr/>
        </p:nvSpPr>
        <p:spPr bwMode="auto">
          <a:xfrm>
            <a:off x="51085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4" name="Rectangle 26"/>
          <p:cNvSpPr>
            <a:spLocks noChangeArrowheads="1"/>
          </p:cNvSpPr>
          <p:nvPr/>
        </p:nvSpPr>
        <p:spPr bwMode="auto">
          <a:xfrm>
            <a:off x="54133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5" name="Rectangle 27"/>
          <p:cNvSpPr>
            <a:spLocks noChangeArrowheads="1"/>
          </p:cNvSpPr>
          <p:nvPr/>
        </p:nvSpPr>
        <p:spPr bwMode="auto">
          <a:xfrm>
            <a:off x="5718175" y="3048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6" name="Rectangle 28"/>
          <p:cNvSpPr>
            <a:spLocks noChangeArrowheads="1"/>
          </p:cNvSpPr>
          <p:nvPr/>
        </p:nvSpPr>
        <p:spPr bwMode="auto">
          <a:xfrm>
            <a:off x="60213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7" name="Rectangle 29"/>
          <p:cNvSpPr>
            <a:spLocks noChangeArrowheads="1"/>
          </p:cNvSpPr>
          <p:nvPr/>
        </p:nvSpPr>
        <p:spPr bwMode="auto">
          <a:xfrm>
            <a:off x="63261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8" name="Rectangle 30"/>
          <p:cNvSpPr>
            <a:spLocks noChangeArrowheads="1"/>
          </p:cNvSpPr>
          <p:nvPr/>
        </p:nvSpPr>
        <p:spPr bwMode="auto">
          <a:xfrm>
            <a:off x="66309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9" name="Rectangle 31"/>
          <p:cNvSpPr>
            <a:spLocks noChangeArrowheads="1"/>
          </p:cNvSpPr>
          <p:nvPr/>
        </p:nvSpPr>
        <p:spPr bwMode="auto">
          <a:xfrm>
            <a:off x="69357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80" name="Rectangle 32"/>
          <p:cNvSpPr>
            <a:spLocks noChangeArrowheads="1"/>
          </p:cNvSpPr>
          <p:nvPr/>
        </p:nvSpPr>
        <p:spPr bwMode="auto">
          <a:xfrm>
            <a:off x="4803775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6181" name="Rectangle 33"/>
          <p:cNvSpPr>
            <a:spLocks noChangeArrowheads="1"/>
          </p:cNvSpPr>
          <p:nvPr/>
        </p:nvSpPr>
        <p:spPr bwMode="auto">
          <a:xfrm>
            <a:off x="5108575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6182" name="Rectangle 34"/>
          <p:cNvSpPr>
            <a:spLocks noChangeArrowheads="1"/>
          </p:cNvSpPr>
          <p:nvPr/>
        </p:nvSpPr>
        <p:spPr bwMode="auto">
          <a:xfrm>
            <a:off x="5413375" y="457200"/>
            <a:ext cx="608013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A,B,C</a:t>
            </a:r>
          </a:p>
        </p:txBody>
      </p:sp>
      <p:sp>
        <p:nvSpPr>
          <p:cNvPr id="6183" name="Rectangle 35"/>
          <p:cNvSpPr>
            <a:spLocks noChangeArrowheads="1"/>
          </p:cNvSpPr>
          <p:nvPr/>
        </p:nvSpPr>
        <p:spPr bwMode="auto">
          <a:xfrm>
            <a:off x="6021388" y="457200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6184" name="Rectangle 36"/>
          <p:cNvSpPr>
            <a:spLocks noChangeArrowheads="1"/>
          </p:cNvSpPr>
          <p:nvPr/>
        </p:nvSpPr>
        <p:spPr bwMode="auto">
          <a:xfrm>
            <a:off x="63261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6185" name="Rectangle 37"/>
          <p:cNvSpPr>
            <a:spLocks noChangeArrowheads="1"/>
          </p:cNvSpPr>
          <p:nvPr/>
        </p:nvSpPr>
        <p:spPr bwMode="auto">
          <a:xfrm>
            <a:off x="66309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6186" name="Rectangle 38"/>
          <p:cNvSpPr>
            <a:spLocks noChangeArrowheads="1"/>
          </p:cNvSpPr>
          <p:nvPr/>
        </p:nvSpPr>
        <p:spPr bwMode="auto">
          <a:xfrm>
            <a:off x="69357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1067" name="Rectangle 39"/>
          <p:cNvSpPr>
            <a:spLocks noChangeArrowheads="1"/>
          </p:cNvSpPr>
          <p:nvPr/>
        </p:nvSpPr>
        <p:spPr bwMode="auto">
          <a:xfrm>
            <a:off x="158750" y="838200"/>
            <a:ext cx="3046413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KAIZEN THEME </a:t>
            </a:r>
            <a:r>
              <a:rPr lang="en-US" altLang="en-US" sz="90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:</a:t>
            </a:r>
            <a:r>
              <a:rPr lang="en-US" altLang="en-US" sz="900" dirty="0">
                <a:latin typeface="Calibri" pitchFamily="34" charset="0"/>
                <a:cs typeface="Arial" charset="0"/>
              </a:rPr>
              <a:t> </a:t>
            </a:r>
            <a:r>
              <a:rPr lang="en-US" altLang="en-US" sz="1050" b="1" dirty="0">
                <a:latin typeface="Calibri" pitchFamily="34" charset="0"/>
                <a:cs typeface="Arial" charset="0"/>
              </a:rPr>
              <a:t>To improve life of A189 Profile  orientation  pin  </a:t>
            </a:r>
          </a:p>
          <a:p>
            <a:pPr>
              <a:defRPr/>
            </a:pPr>
            <a:endParaRPr lang="en-US" altLang="en-US" sz="1050" b="1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105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altLang="en-US" sz="1050" dirty="0">
                <a:latin typeface="Calibri" pitchFamily="34" charset="0"/>
                <a:cs typeface="Arial" charset="0"/>
              </a:rPr>
              <a:t> </a:t>
            </a:r>
          </a:p>
        </p:txBody>
      </p:sp>
      <p:sp>
        <p:nvSpPr>
          <p:cNvPr id="1068" name="Rectangle 41"/>
          <p:cNvSpPr>
            <a:spLocks noChangeArrowheads="1"/>
          </p:cNvSpPr>
          <p:nvPr/>
        </p:nvSpPr>
        <p:spPr bwMode="auto">
          <a:xfrm>
            <a:off x="168275" y="1219200"/>
            <a:ext cx="3025775" cy="666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Problem / Present Status : </a:t>
            </a:r>
            <a:r>
              <a:rPr lang="en-US" altLang="en-US" sz="1050" b="1" dirty="0">
                <a:latin typeface="Calibri" pitchFamily="34" charset="0"/>
                <a:cs typeface="Arial" charset="0"/>
              </a:rPr>
              <a:t>A189 profile  machine locating pin breakage  problem.	</a:t>
            </a:r>
            <a:endParaRPr lang="en-US" altLang="en-US" sz="900" dirty="0">
              <a:latin typeface="Calibri" pitchFamily="34" charset="0"/>
              <a:cs typeface="Arial" charset="0"/>
            </a:endParaRPr>
          </a:p>
        </p:txBody>
      </p:sp>
      <p:sp>
        <p:nvSpPr>
          <p:cNvPr id="8236" name="Rectangle 43"/>
          <p:cNvSpPr>
            <a:spLocks noChangeArrowheads="1"/>
          </p:cNvSpPr>
          <p:nvPr/>
        </p:nvSpPr>
        <p:spPr bwMode="auto">
          <a:xfrm>
            <a:off x="3200400" y="1143000"/>
            <a:ext cx="3273425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COUNTERMEASURE</a:t>
            </a:r>
            <a:r>
              <a:rPr lang="en-US" sz="1050" b="1" dirty="0">
                <a:latin typeface="Calibri" pitchFamily="34" charset="0"/>
                <a:cs typeface="Calibri" pitchFamily="34" charset="0"/>
              </a:rPr>
              <a:t>:- Profile milling locating pin diameter changed  from 2.7 mm to 2.6 mm. </a:t>
            </a:r>
          </a:p>
          <a:p>
            <a:pPr>
              <a:defRPr/>
            </a:pPr>
            <a:r>
              <a:rPr lang="en-US" sz="1050" b="1" dirty="0">
                <a:latin typeface="Calibri" pitchFamily="34" charset="0"/>
                <a:cs typeface="Calibri" pitchFamily="34" charset="0"/>
              </a:rPr>
              <a:t> </a:t>
            </a:r>
            <a:endParaRPr lang="en-US" sz="1050" dirty="0">
              <a:latin typeface="Calibri" pitchFamily="34" charset="0"/>
              <a:cs typeface="Arial" charset="0"/>
            </a:endParaRP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6478588" y="11430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                   </a:t>
            </a:r>
            <a:r>
              <a:rPr lang="en-US" sz="1050" b="1" dirty="0">
                <a:latin typeface="Calibri" pitchFamily="34" charset="0"/>
                <a:cs typeface="Calibri" pitchFamily="34" charset="0"/>
              </a:rPr>
              <a:t>Pin break age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6478588" y="12954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6478588" y="14478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62" name="Rectangle 48"/>
          <p:cNvSpPr>
            <a:spLocks noChangeArrowheads="1"/>
          </p:cNvSpPr>
          <p:nvPr/>
        </p:nvSpPr>
        <p:spPr bwMode="auto">
          <a:xfrm>
            <a:off x="7773988" y="1295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Pin breakage zero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" name="Rectangle 49"/>
          <p:cNvSpPr>
            <a:spLocks noChangeArrowheads="1"/>
          </p:cNvSpPr>
          <p:nvPr/>
        </p:nvSpPr>
        <p:spPr bwMode="auto">
          <a:xfrm>
            <a:off x="7772400" y="1295400"/>
            <a:ext cx="1217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6489700" y="2514600"/>
            <a:ext cx="2513013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98" name="Rectangle 52"/>
          <p:cNvSpPr>
            <a:spLocks noChangeArrowheads="1"/>
          </p:cNvSpPr>
          <p:nvPr/>
        </p:nvSpPr>
        <p:spPr bwMode="auto">
          <a:xfrm>
            <a:off x="6477000" y="1905000"/>
            <a:ext cx="25146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MEMBERS  :</a:t>
            </a:r>
            <a:b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</a:b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.</a:t>
            </a: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Someshwar Salunkhe</a:t>
            </a:r>
            <a:r>
              <a:rPr lang="en-US" altLang="en-US" sz="1050" b="1" dirty="0">
                <a:latin typeface="Calibri" pitchFamily="34" charset="0"/>
                <a:cs typeface="Arial" charset="0"/>
              </a:rPr>
              <a:t>.</a:t>
            </a:r>
            <a:br>
              <a:rPr lang="en-US" altLang="en-US" sz="1050" b="1" dirty="0">
                <a:latin typeface="Calibri" pitchFamily="34" charset="0"/>
                <a:cs typeface="Arial" charset="0"/>
              </a:rPr>
            </a:br>
            <a:r>
              <a:rPr lang="en-US" altLang="en-US" sz="1050" b="1" dirty="0">
                <a:latin typeface="Calibri" pitchFamily="34" charset="0"/>
                <a:cs typeface="Arial" charset="0"/>
              </a:rPr>
              <a:t>2. Amol Patil    </a:t>
            </a: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6478588" y="2514600"/>
            <a:ext cx="2513012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:-</a:t>
            </a:r>
          </a:p>
          <a:p>
            <a:pPr>
              <a:spcBef>
                <a:spcPct val="20000"/>
              </a:spcBef>
              <a:defRPr/>
            </a:pP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A189 DC Profile Pin Breakage Cost Saved.</a:t>
            </a:r>
          </a:p>
        </p:txBody>
      </p:sp>
      <p:sp>
        <p:nvSpPr>
          <p:cNvPr id="6201" name="Rectangle 59"/>
          <p:cNvSpPr>
            <a:spLocks noChangeArrowheads="1"/>
          </p:cNvSpPr>
          <p:nvPr/>
        </p:nvSpPr>
        <p:spPr bwMode="auto">
          <a:xfrm>
            <a:off x="161925" y="6240463"/>
            <a:ext cx="3046413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 :-  </a:t>
            </a: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D. Y Pawar</a:t>
            </a:r>
          </a:p>
        </p:txBody>
      </p:sp>
      <p:sp>
        <p:nvSpPr>
          <p:cNvPr id="6202" name="Rectangle 60"/>
          <p:cNvSpPr>
            <a:spLocks noChangeArrowheads="1"/>
          </p:cNvSpPr>
          <p:nvPr/>
        </p:nvSpPr>
        <p:spPr bwMode="auto">
          <a:xfrm>
            <a:off x="153988" y="6011863"/>
            <a:ext cx="30575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</a:t>
            </a: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:-  Amol  Patil.</a:t>
            </a:r>
            <a:endParaRPr lang="en-US" alt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3" name="Rectangle 61"/>
          <p:cNvSpPr>
            <a:spLocks noChangeArrowheads="1"/>
          </p:cNvSpPr>
          <p:nvPr/>
        </p:nvSpPr>
        <p:spPr bwMode="auto">
          <a:xfrm>
            <a:off x="152400" y="5791200"/>
            <a:ext cx="3046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: </a:t>
            </a:r>
            <a:r>
              <a:rPr lang="en-US" altLang="en-US" sz="1050" b="1" dirty="0">
                <a:latin typeface="Calibri" pitchFamily="34" charset="0"/>
                <a:cs typeface="Arial" charset="0"/>
              </a:rPr>
              <a:t>10.06.2016</a:t>
            </a:r>
          </a:p>
        </p:txBody>
      </p:sp>
      <p:sp>
        <p:nvSpPr>
          <p:cNvPr id="1084" name="Rectangle 62"/>
          <p:cNvSpPr>
            <a:spLocks noChangeArrowheads="1"/>
          </p:cNvSpPr>
          <p:nvPr/>
        </p:nvSpPr>
        <p:spPr bwMode="auto">
          <a:xfrm>
            <a:off x="152400" y="3733800"/>
            <a:ext cx="304165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 - WHY ANALYSIS :-</a:t>
            </a:r>
          </a:p>
          <a:p>
            <a:pPr>
              <a:defRPr/>
            </a:pPr>
            <a:endParaRPr lang="en-US" sz="1050" b="1" dirty="0">
              <a:solidFill>
                <a:srgbClr val="0000CC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Why1</a:t>
            </a:r>
            <a:r>
              <a:rPr lang="en-US" sz="1050" b="1" dirty="0">
                <a:latin typeface="Calibri" pitchFamily="34" charset="0"/>
                <a:cs typeface="Arial" charset="0"/>
              </a:rPr>
              <a:t>:-  A189 Profile pin frequent breakage .</a:t>
            </a: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Why2</a:t>
            </a:r>
            <a:r>
              <a:rPr lang="en-US" sz="1050" b="1" dirty="0">
                <a:latin typeface="Calibri" pitchFamily="34" charset="0"/>
                <a:cs typeface="Arial" charset="0"/>
              </a:rPr>
              <a:t>:-  No Clearance between Pin &amp; Part Hole.</a:t>
            </a: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Why3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:- </a:t>
            </a:r>
            <a:r>
              <a:rPr lang="en-US" sz="1050" b="1" dirty="0">
                <a:latin typeface="Calibri" pitchFamily="34" charset="0"/>
                <a:cs typeface="Arial" charset="0"/>
              </a:rPr>
              <a:t>Pin diameter &amp; Part hole diameter are same.</a:t>
            </a:r>
          </a:p>
          <a:p>
            <a:pPr>
              <a:defRPr/>
            </a:pPr>
            <a:r>
              <a:rPr lang="en-US" sz="1050" b="1" dirty="0">
                <a:latin typeface="Calibri" pitchFamily="34" charset="0"/>
                <a:cs typeface="Arial" charset="0"/>
              </a:rPr>
              <a:t> </a:t>
            </a:r>
            <a:r>
              <a:rPr 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Why4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:-  </a:t>
            </a:r>
            <a:r>
              <a:rPr lang="en-US" altLang="en-US" sz="1050" b="1" dirty="0">
                <a:latin typeface="Calibri" pitchFamily="34" charset="0"/>
                <a:cs typeface="Arial" charset="0"/>
              </a:rPr>
              <a:t>Basic pin design .</a:t>
            </a:r>
          </a:p>
        </p:txBody>
      </p:sp>
      <p:sp>
        <p:nvSpPr>
          <p:cNvPr id="6205" name="Rectangle 63"/>
          <p:cNvSpPr>
            <a:spLocks noChangeArrowheads="1"/>
          </p:cNvSpPr>
          <p:nvPr/>
        </p:nvSpPr>
        <p:spPr bwMode="auto">
          <a:xfrm>
            <a:off x="3205163" y="3657600"/>
            <a:ext cx="3273425" cy="2817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:-</a:t>
            </a: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1. </a:t>
            </a:r>
            <a:r>
              <a:rPr lang="en-US" altLang="en-US" sz="1050" b="1" dirty="0">
                <a:latin typeface="Calibri" pitchFamily="34" charset="0"/>
                <a:cs typeface="Arial" charset="0"/>
              </a:rPr>
              <a:t>Profile pin breakage Eliminate</a:t>
            </a:r>
            <a:r>
              <a:rPr lang="en-US" altLang="en-US" sz="1050" dirty="0">
                <a:latin typeface="Calibri" pitchFamily="34" charset="0"/>
                <a:cs typeface="Arial" charset="0"/>
              </a:rPr>
              <a:t>.</a:t>
            </a: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2 . </a:t>
            </a:r>
            <a:r>
              <a:rPr lang="en-US" altLang="en-US" sz="1050" b="1" dirty="0">
                <a:latin typeface="Calibri" pitchFamily="34" charset="0"/>
                <a:cs typeface="Arial" charset="0"/>
              </a:rPr>
              <a:t>Breakdown time save</a:t>
            </a:r>
            <a:r>
              <a:rPr lang="en-US" altLang="en-US" sz="1050" dirty="0">
                <a:latin typeface="Calibri" pitchFamily="34" charset="0"/>
                <a:cs typeface="Arial" charset="0"/>
              </a:rPr>
              <a:t>.  </a:t>
            </a: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sz="1050" dirty="0">
                <a:latin typeface="Calibri" pitchFamily="34" charset="0"/>
                <a:cs typeface="Arial" charset="0"/>
              </a:rPr>
              <a:t>  </a:t>
            </a:r>
          </a:p>
        </p:txBody>
      </p:sp>
      <p:sp>
        <p:nvSpPr>
          <p:cNvPr id="4154" name="Rectangle 66"/>
          <p:cNvSpPr>
            <a:spLocks noChangeArrowheads="1"/>
          </p:cNvSpPr>
          <p:nvPr/>
        </p:nvSpPr>
        <p:spPr bwMode="auto">
          <a:xfrm>
            <a:off x="6478588" y="5637213"/>
            <a:ext cx="25130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1000" b="1">
                <a:solidFill>
                  <a:srgbClr val="0000CC"/>
                </a:solidFill>
                <a:latin typeface="Calibri" pitchFamily="34" charset="0"/>
              </a:rPr>
              <a:t>SCOPE &amp; PLAN FOR HORIZONTAL DEPLOYMENT</a:t>
            </a:r>
          </a:p>
        </p:txBody>
      </p:sp>
      <p:sp>
        <p:nvSpPr>
          <p:cNvPr id="4155" name="Rectangle 72"/>
          <p:cNvSpPr>
            <a:spLocks noChangeArrowheads="1"/>
          </p:cNvSpPr>
          <p:nvPr/>
        </p:nvSpPr>
        <p:spPr bwMode="auto">
          <a:xfrm>
            <a:off x="6478588" y="5865813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SR.</a:t>
            </a:r>
          </a:p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NO.</a:t>
            </a:r>
          </a:p>
        </p:txBody>
      </p:sp>
      <p:sp>
        <p:nvSpPr>
          <p:cNvPr id="4156" name="Rectangle 73"/>
          <p:cNvSpPr>
            <a:spLocks noChangeArrowheads="1"/>
          </p:cNvSpPr>
          <p:nvPr/>
        </p:nvSpPr>
        <p:spPr bwMode="auto">
          <a:xfrm>
            <a:off x="6707188" y="5865813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CELL</a:t>
            </a:r>
          </a:p>
        </p:txBody>
      </p:sp>
      <p:sp>
        <p:nvSpPr>
          <p:cNvPr id="4157" name="Rectangle 74"/>
          <p:cNvSpPr>
            <a:spLocks noChangeArrowheads="1"/>
          </p:cNvSpPr>
          <p:nvPr/>
        </p:nvSpPr>
        <p:spPr bwMode="auto">
          <a:xfrm>
            <a:off x="7164388" y="5865813"/>
            <a:ext cx="533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TARGET</a:t>
            </a:r>
          </a:p>
        </p:txBody>
      </p:sp>
      <p:sp>
        <p:nvSpPr>
          <p:cNvPr id="4158" name="Rectangle 75"/>
          <p:cNvSpPr>
            <a:spLocks noChangeArrowheads="1"/>
          </p:cNvSpPr>
          <p:nvPr/>
        </p:nvSpPr>
        <p:spPr bwMode="auto">
          <a:xfrm>
            <a:off x="7697788" y="5865813"/>
            <a:ext cx="8366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RESPONSIBILITY</a:t>
            </a:r>
          </a:p>
        </p:txBody>
      </p:sp>
      <p:sp>
        <p:nvSpPr>
          <p:cNvPr id="4159" name="Rectangle 76"/>
          <p:cNvSpPr>
            <a:spLocks noChangeArrowheads="1"/>
          </p:cNvSpPr>
          <p:nvPr/>
        </p:nvSpPr>
        <p:spPr bwMode="auto">
          <a:xfrm>
            <a:off x="8534400" y="5865813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STATUS</a:t>
            </a:r>
          </a:p>
        </p:txBody>
      </p:sp>
      <p:sp>
        <p:nvSpPr>
          <p:cNvPr id="6214" name="Rectangle 81"/>
          <p:cNvSpPr>
            <a:spLocks noChangeArrowheads="1"/>
          </p:cNvSpPr>
          <p:nvPr/>
        </p:nvSpPr>
        <p:spPr bwMode="auto">
          <a:xfrm>
            <a:off x="8458200" y="6094413"/>
            <a:ext cx="6096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5" name="Rectangle 85"/>
          <p:cNvSpPr>
            <a:spLocks noChangeArrowheads="1"/>
          </p:cNvSpPr>
          <p:nvPr/>
        </p:nvSpPr>
        <p:spPr bwMode="auto">
          <a:xfrm>
            <a:off x="6478588" y="3276600"/>
            <a:ext cx="251301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6216" name="Rectangle 105"/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7" name="Line 83"/>
          <p:cNvSpPr>
            <a:spLocks noChangeShapeType="1"/>
          </p:cNvSpPr>
          <p:nvPr/>
        </p:nvSpPr>
        <p:spPr bwMode="auto">
          <a:xfrm>
            <a:off x="6326188" y="1979613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9" name="Line 86"/>
          <p:cNvSpPr>
            <a:spLocks noChangeShapeType="1"/>
          </p:cNvSpPr>
          <p:nvPr/>
        </p:nvSpPr>
        <p:spPr bwMode="auto">
          <a:xfrm>
            <a:off x="6326188" y="1905000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0" name="Line 87"/>
          <p:cNvSpPr>
            <a:spLocks noChangeShapeType="1"/>
          </p:cNvSpPr>
          <p:nvPr/>
        </p:nvSpPr>
        <p:spPr bwMode="auto">
          <a:xfrm>
            <a:off x="6326188" y="2152650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1" name="Rectangle 78"/>
          <p:cNvSpPr>
            <a:spLocks noChangeArrowheads="1"/>
          </p:cNvSpPr>
          <p:nvPr/>
        </p:nvSpPr>
        <p:spPr bwMode="auto">
          <a:xfrm>
            <a:off x="6705600" y="6094413"/>
            <a:ext cx="4572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2" name="Rectangle 78"/>
          <p:cNvSpPr>
            <a:spLocks noChangeArrowheads="1"/>
          </p:cNvSpPr>
          <p:nvPr/>
        </p:nvSpPr>
        <p:spPr bwMode="auto">
          <a:xfrm>
            <a:off x="6478588" y="6094413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88"/>
          <p:cNvSpPr>
            <a:spLocks noChangeArrowheads="1"/>
          </p:cNvSpPr>
          <p:nvPr/>
        </p:nvSpPr>
        <p:spPr bwMode="auto">
          <a:xfrm>
            <a:off x="6478588" y="3581400"/>
            <a:ext cx="2513012" cy="1522413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WHAT TO DO :- </a:t>
            </a:r>
            <a:r>
              <a:rPr lang="en-US" sz="1050" b="1" dirty="0">
                <a:latin typeface="Calibri" pitchFamily="34" charset="0"/>
                <a:cs typeface="Calibri" pitchFamily="34" charset="0"/>
              </a:rPr>
              <a:t>Use Only Modified Pin</a:t>
            </a:r>
          </a:p>
          <a:p>
            <a:pPr>
              <a:defRPr/>
            </a:pPr>
            <a:endParaRPr lang="en-US" sz="1050" b="1" dirty="0">
              <a:solidFill>
                <a:srgbClr val="0000CC"/>
              </a:solidFill>
              <a:latin typeface="Calibri"/>
              <a:cs typeface="Arial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HOW TO DO :- </a:t>
            </a:r>
            <a:r>
              <a:rPr lang="en-US" sz="1050" b="1" dirty="0">
                <a:latin typeface="Calibri" pitchFamily="34" charset="0"/>
                <a:cs typeface="Calibri" pitchFamily="34" charset="0"/>
              </a:rPr>
              <a:t>Drawing Approved from Plant ME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50" dirty="0">
              <a:latin typeface="Arial" charset="0"/>
              <a:cs typeface="Arial" charset="0"/>
            </a:endParaRPr>
          </a:p>
        </p:txBody>
      </p:sp>
      <p:sp>
        <p:nvSpPr>
          <p:cNvPr id="6225" name="TextBox 4"/>
          <p:cNvSpPr txBox="1">
            <a:spLocks noChangeArrowheads="1"/>
          </p:cNvSpPr>
          <p:nvPr/>
        </p:nvSpPr>
        <p:spPr bwMode="auto">
          <a:xfrm>
            <a:off x="1182688" y="234950"/>
            <a:ext cx="395287" cy="2540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P15</a:t>
            </a: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149225" y="5257800"/>
            <a:ext cx="3048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ROOT CAUSE :- </a:t>
            </a:r>
            <a:r>
              <a:rPr lang="en-US" sz="1050" b="1" dirty="0">
                <a:latin typeface="Calibri" pitchFamily="34" charset="0"/>
                <a:cs typeface="Arial" charset="0"/>
              </a:rPr>
              <a:t>Pin diameter &amp; Part hole diameter are same.</a:t>
            </a:r>
            <a:endParaRPr lang="en-US" altLang="en-US" sz="105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1050" dirty="0">
              <a:latin typeface="Calibri" pitchFamily="34" charset="0"/>
              <a:cs typeface="Arial" charset="0"/>
            </a:endParaRPr>
          </a:p>
        </p:txBody>
      </p:sp>
      <p:sp>
        <p:nvSpPr>
          <p:cNvPr id="4171" name="Oval 3"/>
          <p:cNvSpPr>
            <a:spLocks noChangeArrowheads="1"/>
          </p:cNvSpPr>
          <p:nvPr/>
        </p:nvSpPr>
        <p:spPr bwMode="auto">
          <a:xfrm>
            <a:off x="882650" y="1905000"/>
            <a:ext cx="496888" cy="1143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98" name="Rectangle 79"/>
          <p:cNvSpPr>
            <a:spLocks noChangeArrowheads="1"/>
          </p:cNvSpPr>
          <p:nvPr/>
        </p:nvSpPr>
        <p:spPr bwMode="auto">
          <a:xfrm>
            <a:off x="6478588" y="6096000"/>
            <a:ext cx="227012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73"/>
          <p:cNvSpPr>
            <a:spLocks noChangeArrowheads="1"/>
          </p:cNvSpPr>
          <p:nvPr/>
        </p:nvSpPr>
        <p:spPr bwMode="auto">
          <a:xfrm>
            <a:off x="6478588" y="6096000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</a:p>
        </p:txBody>
      </p:sp>
      <p:sp>
        <p:nvSpPr>
          <p:cNvPr id="103" name="Rectangle 73"/>
          <p:cNvSpPr>
            <a:spLocks noChangeArrowheads="1"/>
          </p:cNvSpPr>
          <p:nvPr/>
        </p:nvSpPr>
        <p:spPr bwMode="auto">
          <a:xfrm>
            <a:off x="8534400" y="6096000"/>
            <a:ext cx="457200" cy="379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0" name="Rectangle 73"/>
          <p:cNvSpPr>
            <a:spLocks noChangeArrowheads="1"/>
          </p:cNvSpPr>
          <p:nvPr/>
        </p:nvSpPr>
        <p:spPr bwMode="auto">
          <a:xfrm>
            <a:off x="8534400" y="6096000"/>
            <a:ext cx="45720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76" name="Oval 2"/>
          <p:cNvSpPr>
            <a:spLocks noChangeArrowheads="1"/>
          </p:cNvSpPr>
          <p:nvPr/>
        </p:nvSpPr>
        <p:spPr bwMode="auto">
          <a:xfrm>
            <a:off x="609600" y="2112963"/>
            <a:ext cx="273050" cy="3254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4177" name="Oval 3"/>
          <p:cNvSpPr>
            <a:spLocks noChangeArrowheads="1"/>
          </p:cNvSpPr>
          <p:nvPr/>
        </p:nvSpPr>
        <p:spPr bwMode="auto">
          <a:xfrm>
            <a:off x="4343400" y="2276475"/>
            <a:ext cx="520700" cy="923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4178" name="Oval 5"/>
          <p:cNvSpPr>
            <a:spLocks noChangeArrowheads="1"/>
          </p:cNvSpPr>
          <p:nvPr/>
        </p:nvSpPr>
        <p:spPr bwMode="auto">
          <a:xfrm>
            <a:off x="3733800" y="2276475"/>
            <a:ext cx="1031875" cy="7715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115" name="Rectangle 47"/>
          <p:cNvSpPr>
            <a:spLocks noChangeArrowheads="1"/>
          </p:cNvSpPr>
          <p:nvPr/>
        </p:nvSpPr>
        <p:spPr bwMode="auto">
          <a:xfrm>
            <a:off x="6489700" y="1743075"/>
            <a:ext cx="1295400" cy="171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cxnSp>
        <p:nvCxnSpPr>
          <p:cNvPr id="4180" name="Straight Connector 7"/>
          <p:cNvCxnSpPr>
            <a:cxnSpLocks noChangeShapeType="1"/>
          </p:cNvCxnSpPr>
          <p:nvPr/>
        </p:nvCxnSpPr>
        <p:spPr bwMode="auto">
          <a:xfrm>
            <a:off x="995363" y="1979613"/>
            <a:ext cx="0" cy="8397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4181" name="Straight Connector 12"/>
          <p:cNvCxnSpPr>
            <a:cxnSpLocks noChangeShapeType="1"/>
          </p:cNvCxnSpPr>
          <p:nvPr/>
        </p:nvCxnSpPr>
        <p:spPr bwMode="auto">
          <a:xfrm>
            <a:off x="3429000" y="2590800"/>
            <a:ext cx="0" cy="78581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4182" name="Rounded Rectangle 15"/>
          <p:cNvSpPr>
            <a:spLocks noChangeArrowheads="1"/>
          </p:cNvSpPr>
          <p:nvPr/>
        </p:nvSpPr>
        <p:spPr bwMode="auto">
          <a:xfrm>
            <a:off x="3505200" y="2738438"/>
            <a:ext cx="228600" cy="385762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cxnSp>
        <p:nvCxnSpPr>
          <p:cNvPr id="4183" name="Straight Arrow Connector 17"/>
          <p:cNvCxnSpPr>
            <a:cxnSpLocks noChangeShapeType="1"/>
          </p:cNvCxnSpPr>
          <p:nvPr/>
        </p:nvCxnSpPr>
        <p:spPr bwMode="auto">
          <a:xfrm>
            <a:off x="3490913" y="2590800"/>
            <a:ext cx="0" cy="68580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4184" name="Straight Connector 30"/>
          <p:cNvCxnSpPr>
            <a:cxnSpLocks noChangeShapeType="1"/>
            <a:endCxn id="4182" idx="2"/>
          </p:cNvCxnSpPr>
          <p:nvPr/>
        </p:nvCxnSpPr>
        <p:spPr bwMode="auto">
          <a:xfrm>
            <a:off x="3505200" y="2590800"/>
            <a:ext cx="114300" cy="533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4185" name="Oval 5"/>
          <p:cNvSpPr>
            <a:spLocks noChangeArrowheads="1"/>
          </p:cNvSpPr>
          <p:nvPr/>
        </p:nvSpPr>
        <p:spPr bwMode="auto">
          <a:xfrm>
            <a:off x="381000" y="2057400"/>
            <a:ext cx="555625" cy="760413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4186" name="Oval 6"/>
          <p:cNvSpPr>
            <a:spLocks noChangeArrowheads="1"/>
          </p:cNvSpPr>
          <p:nvPr/>
        </p:nvSpPr>
        <p:spPr bwMode="auto">
          <a:xfrm>
            <a:off x="304800" y="2152650"/>
            <a:ext cx="827088" cy="5095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106" name="Rectangle 73"/>
          <p:cNvSpPr>
            <a:spLocks noChangeArrowheads="1"/>
          </p:cNvSpPr>
          <p:nvPr/>
        </p:nvSpPr>
        <p:spPr bwMode="auto">
          <a:xfrm>
            <a:off x="6707188" y="6094413"/>
            <a:ext cx="45720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-------</a:t>
            </a:r>
          </a:p>
        </p:txBody>
      </p:sp>
      <p:sp>
        <p:nvSpPr>
          <p:cNvPr id="107" name="Rectangle 73"/>
          <p:cNvSpPr>
            <a:spLocks noChangeArrowheads="1"/>
          </p:cNvSpPr>
          <p:nvPr/>
        </p:nvSpPr>
        <p:spPr bwMode="auto">
          <a:xfrm>
            <a:off x="7172325" y="6094413"/>
            <a:ext cx="525463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8" name="Rectangle 73"/>
          <p:cNvSpPr>
            <a:spLocks noChangeArrowheads="1"/>
          </p:cNvSpPr>
          <p:nvPr/>
        </p:nvSpPr>
        <p:spPr bwMode="auto">
          <a:xfrm>
            <a:off x="7697788" y="6099175"/>
            <a:ext cx="836612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1" name="Rectangle 49"/>
          <p:cNvSpPr>
            <a:spLocks noChangeArrowheads="1"/>
          </p:cNvSpPr>
          <p:nvPr/>
        </p:nvSpPr>
        <p:spPr bwMode="auto">
          <a:xfrm>
            <a:off x="7772400" y="1447800"/>
            <a:ext cx="1217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9" name="Rectangle 49"/>
          <p:cNvSpPr>
            <a:spLocks noChangeArrowheads="1"/>
          </p:cNvSpPr>
          <p:nvPr/>
        </p:nvSpPr>
        <p:spPr bwMode="auto">
          <a:xfrm>
            <a:off x="7773988" y="1436688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08.06.2016</a:t>
            </a:r>
          </a:p>
        </p:txBody>
      </p:sp>
      <p:sp>
        <p:nvSpPr>
          <p:cNvPr id="4192" name="Oval 3"/>
          <p:cNvSpPr>
            <a:spLocks noChangeArrowheads="1"/>
          </p:cNvSpPr>
          <p:nvPr/>
        </p:nvSpPr>
        <p:spPr bwMode="auto">
          <a:xfrm>
            <a:off x="149225" y="0"/>
            <a:ext cx="914400" cy="914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/>
          </a:p>
        </p:txBody>
      </p:sp>
      <p:sp>
        <p:nvSpPr>
          <p:cNvPr id="4193" name="Oval 8"/>
          <p:cNvSpPr>
            <a:spLocks noChangeArrowheads="1"/>
          </p:cNvSpPr>
          <p:nvPr/>
        </p:nvSpPr>
        <p:spPr bwMode="auto">
          <a:xfrm>
            <a:off x="1981200" y="2982913"/>
            <a:ext cx="914400" cy="914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/>
          </a:p>
        </p:txBody>
      </p:sp>
      <p:sp>
        <p:nvSpPr>
          <p:cNvPr id="4194" name="Oval 9"/>
          <p:cNvSpPr>
            <a:spLocks noChangeArrowheads="1"/>
          </p:cNvSpPr>
          <p:nvPr/>
        </p:nvSpPr>
        <p:spPr bwMode="auto">
          <a:xfrm>
            <a:off x="1981200" y="2982913"/>
            <a:ext cx="914400" cy="914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/>
          </a:p>
        </p:txBody>
      </p:sp>
      <p:sp>
        <p:nvSpPr>
          <p:cNvPr id="114" name="Rectangle 49"/>
          <p:cNvSpPr>
            <a:spLocks noChangeArrowheads="1"/>
          </p:cNvSpPr>
          <p:nvPr/>
        </p:nvSpPr>
        <p:spPr bwMode="auto">
          <a:xfrm>
            <a:off x="7773988" y="1436688"/>
            <a:ext cx="1217612" cy="1635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96" name="Rectangle 78"/>
          <p:cNvSpPr>
            <a:spLocks noChangeArrowheads="1"/>
          </p:cNvSpPr>
          <p:nvPr/>
        </p:nvSpPr>
        <p:spPr bwMode="auto">
          <a:xfrm>
            <a:off x="7162800" y="6096000"/>
            <a:ext cx="53498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-------</a:t>
            </a:r>
          </a:p>
        </p:txBody>
      </p:sp>
      <p:sp>
        <p:nvSpPr>
          <p:cNvPr id="112" name="Rectangle 78"/>
          <p:cNvSpPr>
            <a:spLocks noChangeArrowheads="1"/>
          </p:cNvSpPr>
          <p:nvPr/>
        </p:nvSpPr>
        <p:spPr bwMode="auto">
          <a:xfrm>
            <a:off x="7696200" y="6096000"/>
            <a:ext cx="8382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--------</a:t>
            </a:r>
          </a:p>
        </p:txBody>
      </p:sp>
      <p:sp>
        <p:nvSpPr>
          <p:cNvPr id="4198" name="Rectangle 78"/>
          <p:cNvSpPr>
            <a:spLocks noChangeArrowheads="1"/>
          </p:cNvSpPr>
          <p:nvPr/>
        </p:nvSpPr>
        <p:spPr bwMode="auto">
          <a:xfrm>
            <a:off x="8534400" y="60960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altLang="en-US" sz="800" b="1">
                <a:solidFill>
                  <a:srgbClr val="000000"/>
                </a:solidFill>
                <a:latin typeface="Calibri" pitchFamily="34" charset="0"/>
              </a:rPr>
              <a:t>-----</a:t>
            </a:r>
          </a:p>
        </p:txBody>
      </p:sp>
      <p:sp>
        <p:nvSpPr>
          <p:cNvPr id="6228" name="Rounded Rectangle 95"/>
          <p:cNvSpPr>
            <a:spLocks noChangeArrowheads="1"/>
          </p:cNvSpPr>
          <p:nvPr/>
        </p:nvSpPr>
        <p:spPr bwMode="auto">
          <a:xfrm>
            <a:off x="5635625" y="3341688"/>
            <a:ext cx="838200" cy="280987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sp>
        <p:nvSpPr>
          <p:cNvPr id="113" name="Rectangle 47"/>
          <p:cNvSpPr>
            <a:spLocks noChangeArrowheads="1"/>
          </p:cNvSpPr>
          <p:nvPr/>
        </p:nvSpPr>
        <p:spPr bwMode="auto">
          <a:xfrm>
            <a:off x="7772400" y="1743075"/>
            <a:ext cx="1208088" cy="161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10.06.2016</a:t>
            </a:r>
          </a:p>
        </p:txBody>
      </p:sp>
      <p:sp>
        <p:nvSpPr>
          <p:cNvPr id="4201" name="TextBox 1"/>
          <p:cNvSpPr txBox="1">
            <a:spLocks noChangeArrowheads="1"/>
          </p:cNvSpPr>
          <p:nvPr/>
        </p:nvSpPr>
        <p:spPr bwMode="auto">
          <a:xfrm>
            <a:off x="381000" y="2209800"/>
            <a:ext cx="2438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Pin OD            - 2.70</a:t>
            </a:r>
          </a:p>
          <a:p>
            <a:r>
              <a:rPr lang="en-US"/>
              <a:t>Mating Part ID - 2.70</a:t>
            </a:r>
          </a:p>
          <a:p>
            <a:r>
              <a:rPr lang="en-US"/>
              <a:t>Clearance        - 0.00</a:t>
            </a:r>
          </a:p>
        </p:txBody>
      </p:sp>
      <p:sp>
        <p:nvSpPr>
          <p:cNvPr id="4202" name="TextBox 110"/>
          <p:cNvSpPr txBox="1">
            <a:spLocks noChangeArrowheads="1"/>
          </p:cNvSpPr>
          <p:nvPr/>
        </p:nvSpPr>
        <p:spPr bwMode="auto">
          <a:xfrm>
            <a:off x="3581400" y="2057400"/>
            <a:ext cx="2438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Pin OD            - 2.70</a:t>
            </a:r>
          </a:p>
          <a:p>
            <a:r>
              <a:rPr lang="en-US"/>
              <a:t>Mating Part ID - 2.60</a:t>
            </a:r>
          </a:p>
          <a:p>
            <a:r>
              <a:rPr lang="en-US"/>
              <a:t>Clearance        - 0.10</a:t>
            </a:r>
          </a:p>
        </p:txBody>
      </p:sp>
    </p:spTree>
    <p:extLst>
      <p:ext uri="{BB962C8B-B14F-4D97-AF65-F5344CB8AC3E}">
        <p14:creationId xmlns:p14="http://schemas.microsoft.com/office/powerpoint/2010/main" val="65799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287</Words>
  <Application>Microsoft Office PowerPoint</Application>
  <PresentationFormat>On-screen Show (4:3)</PresentationFormat>
  <Paragraphs>88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Sudhir Kalyani</dc:creator>
  <cp:lastModifiedBy>Sudhir Kalyani</cp:lastModifiedBy>
  <cp:revision>1</cp:revision>
  <dcterms:created xsi:type="dcterms:W3CDTF">2006-08-16T00:00:00Z</dcterms:created>
  <dcterms:modified xsi:type="dcterms:W3CDTF">2016-10-25T09:03:23Z</dcterms:modified>
</cp:coreProperties>
</file>